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3"/>
  </p:notesMasterIdLst>
  <p:sldIdLst>
    <p:sldId id="257" r:id="rId4"/>
    <p:sldId id="258" r:id="rId5"/>
    <p:sldId id="268" r:id="rId6"/>
    <p:sldId id="267" r:id="rId7"/>
    <p:sldId id="269" r:id="rId8"/>
    <p:sldId id="261" r:id="rId9"/>
    <p:sldId id="271" r:id="rId10"/>
    <p:sldId id="270" r:id="rId11"/>
    <p:sldId id="272" r:id="rId12"/>
  </p:sldIdLst>
  <p:sldSz cx="9144000" cy="5143500" type="screen16x9"/>
  <p:notesSz cx="6858000" cy="9144000"/>
  <p:embeddedFontLst>
    <p:embeddedFont>
      <p:font typeface="Dosis" panose="020B0604020202020204" charset="0"/>
      <p:regular r:id="rId14"/>
      <p:bold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Thin" panose="020B0604020202020204" charset="0"/>
      <p:regular r:id="rId20"/>
      <p:bold r:id="rId21"/>
      <p:italic r:id="rId22"/>
      <p:boldItalic r:id="rId23"/>
    </p:embeddedFont>
    <p:embeddedFont>
      <p:font typeface="Roboto Black" panose="020B0604020202020204" charset="0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BBDFB-8845-41A2-A73C-3C95C66B2FD1}">
  <a:tblStyle styleId="{F14BBDFB-8845-41A2-A73C-3C95C66B2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Churn Rate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Overall Churn 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m/d/yyyy</c:formatCode>
                <c:ptCount val="3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</c:numCache>
            </c:numRef>
          </c:cat>
          <c:val>
            <c:numRef>
              <c:f>Sheet1!$B$2:$B$4</c:f>
              <c:numCache>
                <c:formatCode>0.00%</c:formatCode>
                <c:ptCount val="3"/>
                <c:pt idx="0">
                  <c:v>0.16170000000000001</c:v>
                </c:pt>
                <c:pt idx="1">
                  <c:v>0.1898</c:v>
                </c:pt>
                <c:pt idx="2">
                  <c:v>0.27429999999999999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15-4FF8-87DD-EB7D36BF94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Segment 30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m/d/yyyy</c:formatCode>
                <c:ptCount val="3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</c:numCache>
            </c:numRef>
          </c:cat>
          <c:val>
            <c:numRef>
              <c:f>Sheet1!$C$2:$C$4</c:f>
              <c:numCache>
                <c:formatCode>0.00%</c:formatCode>
                <c:ptCount val="3"/>
                <c:pt idx="0">
                  <c:v>7.5600000000000001E-2</c:v>
                </c:pt>
                <c:pt idx="1">
                  <c:v>7.3400000000000007E-2</c:v>
                </c:pt>
                <c:pt idx="2">
                  <c:v>0.1173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15-4FF8-87DD-EB7D36BF94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Segment 87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m/d/yyyy</c:formatCode>
                <c:ptCount val="3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</c:numCache>
            </c:numRef>
          </c:cat>
          <c:val>
            <c:numRef>
              <c:f>Sheet1!$D$2:$D$4</c:f>
              <c:numCache>
                <c:formatCode>0.00%</c:formatCode>
                <c:ptCount val="3"/>
                <c:pt idx="0">
                  <c:v>0.25180000000000002</c:v>
                </c:pt>
                <c:pt idx="1">
                  <c:v>0.32029999999999997</c:v>
                </c:pt>
                <c:pt idx="2">
                  <c:v>0.4859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715-4FF8-87DD-EB7D36BF9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6901504"/>
        <c:axId val="1654391280"/>
      </c:lineChart>
      <c:dateAx>
        <c:axId val="167690150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4391280"/>
        <c:crosses val="autoZero"/>
        <c:auto val="1"/>
        <c:lblOffset val="100"/>
        <c:baseTimeUnit val="months"/>
      </c:dateAx>
      <c:valAx>
        <c:axId val="165439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690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398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dirty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86" name="Shape 186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91" name="Shape 191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96" name="Shape 196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Shape 21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Shape 22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Shape 282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dirty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4" name="Shape 284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Churn Rate Analysis</a:t>
            </a:r>
            <a:endParaRPr sz="105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5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Codeflix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 analysis and trends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hurn rate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analysis Recommendations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2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00C7E-26CF-48E4-9D68-FE59C94F1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Clr>
                <a:schemeClr val="bg1"/>
              </a:buClr>
            </a:pPr>
            <a:r>
              <a:rPr lang="en-US" sz="4000" b="1" dirty="0">
                <a:solidFill>
                  <a:schemeClr val="bg1"/>
                </a:solidFill>
              </a:rPr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34708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EA6E-74E0-4172-AD4A-D3DF2C29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</a:rPr>
              <a:t>Meet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</a:rPr>
              <a:t>Codeflix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EF95-1590-4001-B16C-1AB887B99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Streaming video service</a:t>
            </a:r>
          </a:p>
          <a:p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Started Dec. 2016</a:t>
            </a:r>
          </a:p>
          <a:p>
            <a:pPr lvl="1">
              <a:buClrTx/>
            </a:pPr>
            <a:r>
              <a: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Serving customers for four consecutive months</a:t>
            </a:r>
          </a:p>
          <a:p>
            <a:pPr lvl="1">
              <a:buClrTx/>
            </a:pPr>
            <a:r>
              <a: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Churn rates can be calculated for last three months (Jan. – Mar. 2017)</a:t>
            </a:r>
          </a:p>
          <a:p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Multiple market segments served</a:t>
            </a:r>
          </a:p>
          <a:p>
            <a:pPr lvl="1">
              <a:buClrTx/>
            </a:pPr>
            <a:r>
              <a: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Identified as segments 30 and 87</a:t>
            </a:r>
          </a:p>
        </p:txBody>
      </p:sp>
    </p:spTree>
    <p:extLst>
      <p:ext uri="{BB962C8B-B14F-4D97-AF65-F5344CB8AC3E}">
        <p14:creationId xmlns:p14="http://schemas.microsoft.com/office/powerpoint/2010/main" val="28087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2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00C7E-26CF-48E4-9D68-FE59C94F1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Clr>
                <a:schemeClr val="bg1"/>
              </a:buClr>
            </a:pPr>
            <a:r>
              <a:rPr lang="en-US" sz="4000" b="1" dirty="0">
                <a:solidFill>
                  <a:schemeClr val="bg1"/>
                </a:solidFill>
              </a:rPr>
              <a:t>Churn Rate Analysis and Trends</a:t>
            </a:r>
          </a:p>
        </p:txBody>
      </p:sp>
    </p:spTree>
    <p:extLst>
      <p:ext uri="{BB962C8B-B14F-4D97-AF65-F5344CB8AC3E}">
        <p14:creationId xmlns:p14="http://schemas.microsoft.com/office/powerpoint/2010/main" val="392193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04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Churn Rate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trends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3147116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overall churn rate at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has been increasing across all segments every month for which we have data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January – February increase: 2.81%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February – March increase:    8.45%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166663612"/>
              </p:ext>
            </p:extLst>
          </p:nvPr>
        </p:nvGraphicFramePr>
        <p:xfrm>
          <a:off x="177975" y="3189000"/>
          <a:ext cx="3147116" cy="159658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35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Overall Ch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</a:rPr>
                        <a:t>urn Rate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2017-01-01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16.17 %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2017-02-01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18.98 %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2017-03-01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27.43 %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0B65120-3D63-463F-80F7-D88252E2D0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804561"/>
              </p:ext>
            </p:extLst>
          </p:nvPr>
        </p:nvGraphicFramePr>
        <p:xfrm>
          <a:off x="3474719" y="1201324"/>
          <a:ext cx="5491306" cy="358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Churn Rates by market segment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Code for temporary tables not shown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ROUND(100.0 * sum_canceled_87 / sum_active_87,2)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AS churn_rate_87,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ROUND(100.0 * sum_canceled_30 / sum_active_30,2)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AS churn_rate_30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status_aggregate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Temporary tables were created to aggregate the user churn rate by market segment, the query to the right summarizes the results given in the table shown below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Segment 87 has a churn rate 3-4 times as high as segment 30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March shows a marked increase in the churn rate in both segments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/>
          </p:nvPr>
        </p:nvGraphicFramePr>
        <p:xfrm>
          <a:off x="177975" y="3189000"/>
          <a:ext cx="4920900" cy="159658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35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Segment 30 Ch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</a:rPr>
                        <a:t>urn Rate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Segment 87 Churn Rate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2017-01-01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7.56%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25.18%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2017-02-01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7.34%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32.03%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2017-03-01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11.73%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48.59%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3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2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00C7E-26CF-48E4-9D68-FE59C94F1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Clr>
                <a:schemeClr val="bg1"/>
              </a:buClr>
            </a:pPr>
            <a:r>
              <a:rPr lang="en-US" sz="4000" b="1" dirty="0">
                <a:solidFill>
                  <a:schemeClr val="bg1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0575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A4A2-3A38-4222-8C68-E22B25FA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</a:rPr>
              <a:t>Churn Rate Analysis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B7E2A-6328-467E-B173-B998C886D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oboto" panose="020B0604020202020204" charset="0"/>
                <a:ea typeface="Roboto" panose="020B0604020202020204" charset="0"/>
              </a:rPr>
              <a:t>Expand marketing focus on segment 30 users</a:t>
            </a:r>
          </a:p>
          <a:p>
            <a:pPr lvl="1"/>
            <a:r>
              <a:rPr lang="en-US" dirty="0">
                <a:latin typeface="Roboto" panose="020B0604020202020204" charset="0"/>
                <a:ea typeface="Roboto" panose="020B0604020202020204" charset="0"/>
              </a:rPr>
              <a:t>Due to the considerably lower churn rate as compared to segment 87</a:t>
            </a:r>
          </a:p>
          <a:p>
            <a:pPr lvl="1"/>
            <a:endParaRPr lang="en-US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dirty="0">
                <a:latin typeface="Roboto" panose="020B0604020202020204" charset="0"/>
                <a:ea typeface="Roboto" panose="020B0604020202020204" charset="0"/>
              </a:rPr>
              <a:t>Increase presence in new market segments</a:t>
            </a:r>
          </a:p>
          <a:p>
            <a:pPr lvl="1"/>
            <a:r>
              <a:rPr lang="en-US" dirty="0">
                <a:latin typeface="Roboto" panose="020B0604020202020204" charset="0"/>
                <a:ea typeface="Roboto" panose="020B0604020202020204" charset="0"/>
              </a:rPr>
              <a:t>It is possible that other market segments may have a lower churn rate than even segment 30</a:t>
            </a:r>
          </a:p>
        </p:txBody>
      </p:sp>
    </p:spTree>
    <p:extLst>
      <p:ext uri="{BB962C8B-B14F-4D97-AF65-F5344CB8AC3E}">
        <p14:creationId xmlns:p14="http://schemas.microsoft.com/office/powerpoint/2010/main" val="12506145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323</Words>
  <Application>Microsoft Office PowerPoint</Application>
  <PresentationFormat>On-screen Show (16:9)</PresentationFormat>
  <Paragraphs>63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Dosis</vt:lpstr>
      <vt:lpstr>Roboto</vt:lpstr>
      <vt:lpstr>Arial</vt:lpstr>
      <vt:lpstr>Roboto Thin</vt:lpstr>
      <vt:lpstr>Courier New</vt:lpstr>
      <vt:lpstr>Roboto Black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Meet Codeflix</vt:lpstr>
      <vt:lpstr>PowerPoint Presentation</vt:lpstr>
      <vt:lpstr>PowerPoint Presentation</vt:lpstr>
      <vt:lpstr>PowerPoint Presentation</vt:lpstr>
      <vt:lpstr>PowerPoint Presentation</vt:lpstr>
      <vt:lpstr>Churn Rate Analysis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Maxwell, Thomas S</cp:lastModifiedBy>
  <cp:revision>21</cp:revision>
  <dcterms:modified xsi:type="dcterms:W3CDTF">2018-12-30T22:05:41Z</dcterms:modified>
</cp:coreProperties>
</file>